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5"/>
  </p:notesMasterIdLst>
  <p:sldIdLst>
    <p:sldId id="257" r:id="rId3"/>
    <p:sldId id="461" r:id="rId4"/>
    <p:sldId id="484" r:id="rId5"/>
    <p:sldId id="437" r:id="rId6"/>
    <p:sldId id="485" r:id="rId7"/>
    <p:sldId id="472" r:id="rId8"/>
    <p:sldId id="486" r:id="rId9"/>
    <p:sldId id="473" r:id="rId10"/>
    <p:sldId id="487" r:id="rId11"/>
    <p:sldId id="491" r:id="rId12"/>
    <p:sldId id="492" r:id="rId13"/>
    <p:sldId id="474" r:id="rId14"/>
  </p:sldIdLst>
  <p:sldSz cx="9144000" cy="6858000" type="screen4x3"/>
  <p:notesSz cx="6735763" cy="986631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rben Juulsager" initials="TJ" lastIdx="0" clrIdx="0">
    <p:extLst>
      <p:ext uri="{19B8F6BF-5375-455C-9EA6-DF929625EA0E}">
        <p15:presenceInfo xmlns:p15="http://schemas.microsoft.com/office/powerpoint/2012/main" userId="S-1-5-21-2332566218-4232713094-592107934-48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9F2ECC"/>
    <a:srgbClr val="C05948"/>
    <a:srgbClr val="B9574F"/>
    <a:srgbClr val="204B6E"/>
    <a:srgbClr val="274467"/>
    <a:srgbClr val="00CC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78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1E922-910E-41BE-9AB6-D75A6FDF9E2F}" type="datetimeFigureOut">
              <a:rPr lang="da-DK" smtClean="0"/>
              <a:t>21-06-2021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C2DA7-B263-41EA-99AE-2970EA8EBBD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8867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2DA7-B263-41EA-99AE-2970EA8EBBD4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3299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395536" y="1556792"/>
            <a:ext cx="6400800" cy="396044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72349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997A-09C5-4269-90FE-E99B5A704F59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26C-CEED-41FA-8F6A-2F7C204EB9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542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997A-09C5-4269-90FE-E99B5A704F59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26C-CEED-41FA-8F6A-2F7C204EB9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8646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997A-09C5-4269-90FE-E99B5A704F59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26C-CEED-41FA-8F6A-2F7C204EB9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90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997A-09C5-4269-90FE-E99B5A704F59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26C-CEED-41FA-8F6A-2F7C204EB9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098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997A-09C5-4269-90FE-E99B5A704F59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26C-CEED-41FA-8F6A-2F7C204EB9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6046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997A-09C5-4269-90FE-E99B5A704F59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26C-CEED-41FA-8F6A-2F7C204EB9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6815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997A-09C5-4269-90FE-E99B5A704F59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26C-CEED-41FA-8F6A-2F7C204EB9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0582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997A-09C5-4269-90FE-E99B5A704F59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26C-CEED-41FA-8F6A-2F7C204EB9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4405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997A-09C5-4269-90FE-E99B5A704F59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26C-CEED-41FA-8F6A-2F7C204EB9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8802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997A-09C5-4269-90FE-E99B5A704F59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26C-CEED-41FA-8F6A-2F7C204EB9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6393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997A-09C5-4269-90FE-E99B5A704F59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26C-CEED-41FA-8F6A-2F7C204EB9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327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7545" y="908720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67545" y="1916832"/>
            <a:ext cx="8229600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Rektangel 10"/>
          <p:cNvSpPr/>
          <p:nvPr userDrawn="1"/>
        </p:nvSpPr>
        <p:spPr>
          <a:xfrm>
            <a:off x="395536" y="6381328"/>
            <a:ext cx="8640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                                                                                                                       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FIG e-</a:t>
            </a:r>
            <a:r>
              <a:rPr kumimoji="0" 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Working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 </a:t>
            </a:r>
            <a:r>
              <a:rPr kumimoji="0" 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Week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 2021 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rebuchet MS" pitchFamily="34" charset="0"/>
              </a:rPr>
              <a:t>|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rebuchet MS" pitchFamily="34" charset="0"/>
              </a:rPr>
              <a:t> 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TS08.1 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rebuchet MS" pitchFamily="34" charset="0"/>
              </a:rPr>
              <a:t>|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 23.06.2021 </a:t>
            </a:r>
            <a:endParaRPr lang="da-DK" sz="1400" dirty="0"/>
          </a:p>
        </p:txBody>
      </p:sp>
      <p:cxnSp>
        <p:nvCxnSpPr>
          <p:cNvPr id="12" name="Lige forbindelse 11"/>
          <p:cNvCxnSpPr>
            <a:cxnSpLocks/>
          </p:cNvCxnSpPr>
          <p:nvPr userDrawn="1"/>
        </p:nvCxnSpPr>
        <p:spPr>
          <a:xfrm>
            <a:off x="0" y="692696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>
            <a:extLst>
              <a:ext uri="{FF2B5EF4-FFF2-40B4-BE49-F238E27FC236}">
                <a16:creationId xmlns:a16="http://schemas.microsoft.com/office/drawing/2014/main" id="{CFA1AB0F-C574-4C4B-B242-5C376864AF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0472" y="77907"/>
            <a:ext cx="1080000" cy="535786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5EDEF3A2-C006-4EE2-B64D-14023FE352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3528" y="6291140"/>
            <a:ext cx="2911092" cy="495343"/>
          </a:xfrm>
          <a:prstGeom prst="rect">
            <a:avLst/>
          </a:prstGeom>
        </p:spPr>
      </p:pic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53173939-A0FB-4492-A6E2-DAD443338D0D}"/>
              </a:ext>
            </a:extLst>
          </p:cNvPr>
          <p:cNvCxnSpPr>
            <a:cxnSpLocks/>
          </p:cNvCxnSpPr>
          <p:nvPr userDrawn="1"/>
        </p:nvCxnSpPr>
        <p:spPr>
          <a:xfrm>
            <a:off x="0" y="6237312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58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7997A-09C5-4269-90FE-E99B5A704F59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3926C-CEED-41FA-8F6A-2F7C204EB9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776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6.m4a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4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364F8B-5DE9-4191-8983-8D718951A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711378"/>
          </a:xfrm>
        </p:spPr>
        <p:txBody>
          <a:bodyPr>
            <a:normAutofit lnSpcReduction="10000"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nl-NL" dirty="0">
              <a:solidFill>
                <a:prstClr val="black"/>
              </a:solidFill>
              <a:latin typeface="Tw Cen MT Condensed" panose="020B0606020104020203" pitchFamily="34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l-NL" dirty="0">
                <a:solidFill>
                  <a:srgbClr val="C00000"/>
                </a:solidFill>
                <a:latin typeface="Tw Cen MT Condensed" panose="020B0606020104020203" pitchFamily="34" charset="0"/>
              </a:rPr>
              <a:t>Session 08.1 – Land Consolidation: From Plan to Implementation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nl-NL" dirty="0">
              <a:solidFill>
                <a:prstClr val="black"/>
              </a:solidFill>
              <a:latin typeface="Tw Cen MT Condensed" panose="020B0606020104020203" pitchFamily="34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0"/>
              </a:rPr>
              <a:t>Presentation – Multifunctional Land Consolidation. An approach to a holistic and sustainable land use in rural areas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nl-NL" dirty="0">
              <a:solidFill>
                <a:prstClr val="black"/>
              </a:solidFill>
              <a:latin typeface="Tw Cen MT Condensed" panose="020B0606020104020203" pitchFamily="34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l-NL" dirty="0">
                <a:solidFill>
                  <a:prstClr val="black"/>
                </a:solidFill>
                <a:latin typeface="Tw Cen MT Condensed" panose="020B0606020104020203" pitchFamily="34" charset="0"/>
              </a:rPr>
              <a:t>[Paper ID-Number – 11195]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nl-NL" dirty="0">
              <a:solidFill>
                <a:prstClr val="black"/>
              </a:solidFill>
              <a:latin typeface="Tw Cen MT Condensed" panose="020B0606020104020203" pitchFamily="34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l-NL" dirty="0">
                <a:solidFill>
                  <a:prstClr val="black"/>
                </a:solidFill>
                <a:latin typeface="Tw Cen MT Condensed" panose="020B0606020104020203" pitchFamily="34" charset="0"/>
              </a:rPr>
              <a:t>Presenter – Torben Juulsager (DK)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l-NL" sz="2000" dirty="0">
                <a:solidFill>
                  <a:prstClr val="black"/>
                </a:solidFill>
                <a:latin typeface="Tw Cen MT Condensed" panose="020B0606020104020203" pitchFamily="34" charset="0"/>
              </a:rPr>
              <a:t>(President of The Danish Association of Surveyors. Contact tgj@geopartner.dk)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nl-NL" dirty="0">
              <a:solidFill>
                <a:prstClr val="black"/>
              </a:solidFill>
              <a:latin typeface="Tw Cen MT Condensed" panose="020B0606020104020203" pitchFamily="34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l-NL" dirty="0">
                <a:solidFill>
                  <a:prstClr val="black"/>
                </a:solidFill>
                <a:latin typeface="Tw Cen MT Condensed" panose="020B0606020104020203" pitchFamily="34" charset="0"/>
              </a:rPr>
              <a:t>Session date, time – Wednesday 23 June, 10:30-12:00</a:t>
            </a:r>
          </a:p>
          <a:p>
            <a:endParaRPr lang="nl-NL" dirty="0"/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E26044DB-F17C-4002-A83B-1FCE2BBFF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3"/>
    </mc:Choice>
    <mc:Fallback xmlns="">
      <p:transition spd="slow" advTm="4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illedresultat for fit for purpose">
            <a:extLst>
              <a:ext uri="{FF2B5EF4-FFF2-40B4-BE49-F238E27FC236}">
                <a16:creationId xmlns:a16="http://schemas.microsoft.com/office/drawing/2014/main" id="{F4143F03-696E-44A3-B48B-53A71FB90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004" y="76470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FFEE748D-AAD3-4C51-AF8F-D6993BCD839B}"/>
              </a:ext>
            </a:extLst>
          </p:cNvPr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3000" dirty="0">
                <a:latin typeface="Arial" panose="020B0604020202020204" pitchFamily="34" charset="0"/>
                <a:cs typeface="Arial" panose="020B0604020202020204" pitchFamily="34" charset="0"/>
              </a:rPr>
              <a:t>   Solutions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1C527B1-79D8-4E95-863F-CBD9F2E0F6EE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Undertitel 1">
            <a:extLst>
              <a:ext uri="{FF2B5EF4-FFF2-40B4-BE49-F238E27FC236}">
                <a16:creationId xmlns:a16="http://schemas.microsoft.com/office/drawing/2014/main" id="{9FE76073-8ABE-4E43-B1EF-42C0F430CB63}"/>
              </a:ext>
            </a:extLst>
          </p:cNvPr>
          <p:cNvSpPr txBox="1">
            <a:spLocks/>
          </p:cNvSpPr>
          <p:nvPr/>
        </p:nvSpPr>
        <p:spPr>
          <a:xfrm>
            <a:off x="323528" y="836712"/>
            <a:ext cx="8568952" cy="5616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da-DK" sz="1000" kern="0" dirty="0">
              <a:solidFill>
                <a:prstClr val="black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22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1.   Free land consolidation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Builds on dialogue-based solutions between authorities, 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  interest groups, stakeholders, rights holders and owners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Under development to contain multifunctionality - multifaceted land use	</a:t>
            </a:r>
          </a:p>
          <a:p>
            <a:pPr marL="457200" indent="-45720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AutoNum type="arabicPeriod" startAt="2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22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Pilot projects in progress – conducted by Ministry of Food, Agriculture and Fisheries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Opportunity to apply for financial support for the implementation of 	 	  multifunctional land consolidation – in a two-year trial period</a:t>
            </a:r>
          </a:p>
          <a:p>
            <a:pPr marL="457200" indent="-457200">
              <a:spcBef>
                <a:spcPts val="598"/>
              </a:spcBef>
              <a:buClr>
                <a:srgbClr val="000000"/>
              </a:buClr>
              <a:buSzPct val="100000"/>
              <a:buAutoNum type="arabicPeriod" startAt="3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22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Requirements for the project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	- Municipalities or the Danish Nature Agency must be applicants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Projects must be locally based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Project description must be available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There must be a financing plan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Projects must meet at least three national interests including at least one 	  EU Directive implementing interest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18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18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1000" i="1" kern="0" dirty="0">
              <a:solidFill>
                <a:prstClr val="black"/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ACFB9406-6BBF-4A20-BCFF-13F0FAB37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38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05"/>
    </mc:Choice>
    <mc:Fallback>
      <p:transition spd="slow" advTm="51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illedresultat for fit for purpose">
            <a:extLst>
              <a:ext uri="{FF2B5EF4-FFF2-40B4-BE49-F238E27FC236}">
                <a16:creationId xmlns:a16="http://schemas.microsoft.com/office/drawing/2014/main" id="{F4143F03-696E-44A3-B48B-53A71FB90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004" y="76470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FFEE748D-AAD3-4C51-AF8F-D6993BCD839B}"/>
              </a:ext>
            </a:extLst>
          </p:cNvPr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3000" dirty="0">
                <a:latin typeface="Arial" panose="020B0604020202020204" pitchFamily="34" charset="0"/>
                <a:cs typeface="Arial" panose="020B0604020202020204" pitchFamily="34" charset="0"/>
              </a:rPr>
              <a:t>   Solutions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1C527B1-79D8-4E95-863F-CBD9F2E0F6EE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Undertitel 1">
            <a:extLst>
              <a:ext uri="{FF2B5EF4-FFF2-40B4-BE49-F238E27FC236}">
                <a16:creationId xmlns:a16="http://schemas.microsoft.com/office/drawing/2014/main" id="{9FE76073-8ABE-4E43-B1EF-42C0F430CB63}"/>
              </a:ext>
            </a:extLst>
          </p:cNvPr>
          <p:cNvSpPr txBox="1">
            <a:spLocks/>
          </p:cNvSpPr>
          <p:nvPr/>
        </p:nvSpPr>
        <p:spPr>
          <a:xfrm>
            <a:off x="323528" y="836712"/>
            <a:ext cx="8568952" cy="5616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da-DK" sz="1000" kern="0" dirty="0">
              <a:solidFill>
                <a:prstClr val="black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22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4.   National interests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EU Directive implementing interests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	</a:t>
            </a:r>
            <a:r>
              <a:rPr lang="en-US" sz="1800" kern="0" dirty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Clean drinking water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	- Clean aquatic environment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	- Natura 2000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	- Greenhouse gas reduction</a:t>
            </a: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Other interests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	-Climate adaptation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	- Nature and biodiversity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	- Afforestation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	- Organic farming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	- Outdoor life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	- Rural development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	- Land allocation of agricultural property	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18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1000" i="1" kern="0" dirty="0">
              <a:solidFill>
                <a:prstClr val="black"/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BD2F31C1-EC15-49B9-8C0F-14306862B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4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03"/>
    </mc:Choice>
    <mc:Fallback>
      <p:transition spd="slow" advTm="13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illedresultat for fit for purpose">
            <a:extLst>
              <a:ext uri="{FF2B5EF4-FFF2-40B4-BE49-F238E27FC236}">
                <a16:creationId xmlns:a16="http://schemas.microsoft.com/office/drawing/2014/main" id="{F4143F03-696E-44A3-B48B-53A71FB90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004" y="76470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FFEE748D-AAD3-4C51-AF8F-D6993BCD839B}"/>
              </a:ext>
            </a:extLst>
          </p:cNvPr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3000" dirty="0">
                <a:latin typeface="Arial" panose="020B0604020202020204" pitchFamily="34" charset="0"/>
                <a:cs typeface="Arial" panose="020B0604020202020204" pitchFamily="34" charset="0"/>
              </a:rPr>
              <a:t>   Solutions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1C527B1-79D8-4E95-863F-CBD9F2E0F6EE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Undertitel 1">
            <a:extLst>
              <a:ext uri="{FF2B5EF4-FFF2-40B4-BE49-F238E27FC236}">
                <a16:creationId xmlns:a16="http://schemas.microsoft.com/office/drawing/2014/main" id="{9FE76073-8ABE-4E43-B1EF-42C0F430CB63}"/>
              </a:ext>
            </a:extLst>
          </p:cNvPr>
          <p:cNvSpPr txBox="1">
            <a:spLocks/>
          </p:cNvSpPr>
          <p:nvPr/>
        </p:nvSpPr>
        <p:spPr>
          <a:xfrm>
            <a:off x="323528" y="836712"/>
            <a:ext cx="8568952" cy="5616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da-DK" sz="1000" kern="0" dirty="0">
              <a:solidFill>
                <a:prstClr val="black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22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4.   Process    Multifunctional Land Consolidation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18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1000" i="1" kern="0" dirty="0">
              <a:solidFill>
                <a:prstClr val="black"/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93073AEA-8A17-42E8-8D3E-E4BEA4E67DD3}"/>
              </a:ext>
            </a:extLst>
          </p:cNvPr>
          <p:cNvSpPr/>
          <p:nvPr/>
        </p:nvSpPr>
        <p:spPr>
          <a:xfrm>
            <a:off x="2195920" y="1556792"/>
            <a:ext cx="1656000" cy="1080120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development and financing plan</a:t>
            </a:r>
            <a:endParaRPr lang="da-DK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ktangel: afrundede hjørner 9">
            <a:extLst>
              <a:ext uri="{FF2B5EF4-FFF2-40B4-BE49-F238E27FC236}">
                <a16:creationId xmlns:a16="http://schemas.microsoft.com/office/drawing/2014/main" id="{39CE4566-D28B-4304-AB06-760C68B02A59}"/>
              </a:ext>
            </a:extLst>
          </p:cNvPr>
          <p:cNvSpPr/>
          <p:nvPr/>
        </p:nvSpPr>
        <p:spPr>
          <a:xfrm>
            <a:off x="5652304" y="1556792"/>
            <a:ext cx="1656000" cy="1080120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da-DK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423FC93E-3BD8-416A-9C2A-3051D538A353}"/>
              </a:ext>
            </a:extLst>
          </p:cNvPr>
          <p:cNvSpPr/>
          <p:nvPr/>
        </p:nvSpPr>
        <p:spPr>
          <a:xfrm>
            <a:off x="3924112" y="1556792"/>
            <a:ext cx="1656000" cy="1080120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and measurement of impact</a:t>
            </a:r>
            <a:endParaRPr lang="da-DK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29EAD524-D3FC-4863-B99C-E38FCB17B0E5}"/>
              </a:ext>
            </a:extLst>
          </p:cNvPr>
          <p:cNvSpPr/>
          <p:nvPr/>
        </p:nvSpPr>
        <p:spPr>
          <a:xfrm>
            <a:off x="2195920" y="2708920"/>
            <a:ext cx="1656000" cy="1080120"/>
          </a:xfrm>
          <a:prstGeom prst="roundRect">
            <a:avLst/>
          </a:prstGeom>
          <a:solidFill>
            <a:srgbClr val="FFC000">
              <a:alpha val="7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 of interests and project area</a:t>
            </a:r>
            <a:endParaRPr lang="da-DK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ktangel: afrundede hjørner 12">
            <a:extLst>
              <a:ext uri="{FF2B5EF4-FFF2-40B4-BE49-F238E27FC236}">
                <a16:creationId xmlns:a16="http://schemas.microsoft.com/office/drawing/2014/main" id="{330A9733-1245-421D-8694-66B7E4D43F6F}"/>
              </a:ext>
            </a:extLst>
          </p:cNvPr>
          <p:cNvSpPr/>
          <p:nvPr/>
        </p:nvSpPr>
        <p:spPr>
          <a:xfrm>
            <a:off x="2195920" y="3861048"/>
            <a:ext cx="1656000" cy="1080120"/>
          </a:xfrm>
          <a:prstGeom prst="roundRect">
            <a:avLst/>
          </a:prstGeom>
          <a:solidFill>
            <a:srgbClr val="00B050">
              <a:alpha val="7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establishment and realization</a:t>
            </a:r>
            <a:endParaRPr lang="da-DK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ktangel: afrundede hjørner 13">
            <a:extLst>
              <a:ext uri="{FF2B5EF4-FFF2-40B4-BE49-F238E27FC236}">
                <a16:creationId xmlns:a16="http://schemas.microsoft.com/office/drawing/2014/main" id="{A32AC07B-F758-4C35-9BC2-8EBA9048B4DC}"/>
              </a:ext>
            </a:extLst>
          </p:cNvPr>
          <p:cNvSpPr/>
          <p:nvPr/>
        </p:nvSpPr>
        <p:spPr>
          <a:xfrm>
            <a:off x="3924112" y="2708920"/>
            <a:ext cx="1656000" cy="1080120"/>
          </a:xfrm>
          <a:prstGeom prst="roundRect">
            <a:avLst/>
          </a:prstGeom>
          <a:solidFill>
            <a:srgbClr val="FFC000">
              <a:alpha val="7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acquisition</a:t>
            </a:r>
            <a:endParaRPr lang="da-DK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ktangel: afrundede hjørner 14">
            <a:extLst>
              <a:ext uri="{FF2B5EF4-FFF2-40B4-BE49-F238E27FC236}">
                <a16:creationId xmlns:a16="http://schemas.microsoft.com/office/drawing/2014/main" id="{596C47C1-9C42-42BE-8A41-F0ADFE5FD1B1}"/>
              </a:ext>
            </a:extLst>
          </p:cNvPr>
          <p:cNvSpPr/>
          <p:nvPr/>
        </p:nvSpPr>
        <p:spPr>
          <a:xfrm>
            <a:off x="5652304" y="2708920"/>
            <a:ext cx="1656000" cy="1080120"/>
          </a:xfrm>
          <a:prstGeom prst="roundRect">
            <a:avLst/>
          </a:prstGeom>
          <a:solidFill>
            <a:srgbClr val="FFC000">
              <a:alpha val="7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MultifunctionalLand</a:t>
            </a:r>
            <a:r>
              <a:rPr lang="en-U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Consolidation</a:t>
            </a:r>
            <a:endParaRPr lang="da-DK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ktangel: afrundede hjørner 15">
            <a:extLst>
              <a:ext uri="{FF2B5EF4-FFF2-40B4-BE49-F238E27FC236}">
                <a16:creationId xmlns:a16="http://schemas.microsoft.com/office/drawing/2014/main" id="{54470308-4AAD-4C7B-ABB6-67F2F6B843E8}"/>
              </a:ext>
            </a:extLst>
          </p:cNvPr>
          <p:cNvSpPr/>
          <p:nvPr/>
        </p:nvSpPr>
        <p:spPr>
          <a:xfrm>
            <a:off x="7380496" y="2708920"/>
            <a:ext cx="1656000" cy="1080120"/>
          </a:xfrm>
          <a:prstGeom prst="roundRect">
            <a:avLst/>
          </a:prstGeom>
          <a:solidFill>
            <a:srgbClr val="FFC000">
              <a:alpha val="7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 of land</a:t>
            </a:r>
            <a:endParaRPr lang="da-DK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ktangel: afrundede hjørner 16">
            <a:extLst>
              <a:ext uri="{FF2B5EF4-FFF2-40B4-BE49-F238E27FC236}">
                <a16:creationId xmlns:a16="http://schemas.microsoft.com/office/drawing/2014/main" id="{B1E4908F-FCC2-4E3E-846A-735732ABD787}"/>
              </a:ext>
            </a:extLst>
          </p:cNvPr>
          <p:cNvSpPr/>
          <p:nvPr/>
        </p:nvSpPr>
        <p:spPr>
          <a:xfrm>
            <a:off x="3924112" y="3861048"/>
            <a:ext cx="1656000" cy="1080120"/>
          </a:xfrm>
          <a:prstGeom prst="roundRect">
            <a:avLst/>
          </a:prstGeom>
          <a:solidFill>
            <a:srgbClr val="00B050">
              <a:alpha val="7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Compensation</a:t>
            </a:r>
            <a:endParaRPr lang="da-DK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ktangel: afrundede hjørner 17">
            <a:extLst>
              <a:ext uri="{FF2B5EF4-FFF2-40B4-BE49-F238E27FC236}">
                <a16:creationId xmlns:a16="http://schemas.microsoft.com/office/drawing/2014/main" id="{858BD733-83AB-48DB-9CE3-F324DACCF588}"/>
              </a:ext>
            </a:extLst>
          </p:cNvPr>
          <p:cNvSpPr/>
          <p:nvPr/>
        </p:nvSpPr>
        <p:spPr>
          <a:xfrm>
            <a:off x="2195920" y="5013176"/>
            <a:ext cx="1656000" cy="10801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Updating public registers with property changes</a:t>
            </a:r>
            <a:endParaRPr lang="da-DK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ktangel: afrundede hjørner 18">
            <a:extLst>
              <a:ext uri="{FF2B5EF4-FFF2-40B4-BE49-F238E27FC236}">
                <a16:creationId xmlns:a16="http://schemas.microsoft.com/office/drawing/2014/main" id="{E4990C37-AAFF-4D9E-8810-DEBE24CC4009}"/>
              </a:ext>
            </a:extLst>
          </p:cNvPr>
          <p:cNvSpPr/>
          <p:nvPr/>
        </p:nvSpPr>
        <p:spPr>
          <a:xfrm>
            <a:off x="414160" y="1844704"/>
            <a:ext cx="1656000" cy="540000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Predesign</a:t>
            </a:r>
            <a:endParaRPr lang="da-DK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ktangel: afrundede hjørner 22">
            <a:extLst>
              <a:ext uri="{FF2B5EF4-FFF2-40B4-BE49-F238E27FC236}">
                <a16:creationId xmlns:a16="http://schemas.microsoft.com/office/drawing/2014/main" id="{BE2C1788-6ED8-41E3-9BC7-C36507D70E43}"/>
              </a:ext>
            </a:extLst>
          </p:cNvPr>
          <p:cNvSpPr/>
          <p:nvPr/>
        </p:nvSpPr>
        <p:spPr>
          <a:xfrm>
            <a:off x="414160" y="2993824"/>
            <a:ext cx="1656000" cy="540000"/>
          </a:xfrm>
          <a:prstGeom prst="roundRect">
            <a:avLst/>
          </a:prstGeom>
          <a:solidFill>
            <a:srgbClr val="FFC000">
              <a:alpha val="7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endParaRPr lang="da-DK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ktangel: afrundede hjørner 23">
            <a:extLst>
              <a:ext uri="{FF2B5EF4-FFF2-40B4-BE49-F238E27FC236}">
                <a16:creationId xmlns:a16="http://schemas.microsoft.com/office/drawing/2014/main" id="{2B5A1FE5-25EC-48C1-80D8-4755787D707A}"/>
              </a:ext>
            </a:extLst>
          </p:cNvPr>
          <p:cNvSpPr/>
          <p:nvPr/>
        </p:nvSpPr>
        <p:spPr>
          <a:xfrm>
            <a:off x="414160" y="4142944"/>
            <a:ext cx="1656000" cy="540000"/>
          </a:xfrm>
          <a:prstGeom prst="roundRect">
            <a:avLst/>
          </a:prstGeom>
          <a:solidFill>
            <a:srgbClr val="00B050">
              <a:alpha val="7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Realization</a:t>
            </a:r>
            <a:endParaRPr lang="da-DK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ktangel: afrundede hjørner 24">
            <a:extLst>
              <a:ext uri="{FF2B5EF4-FFF2-40B4-BE49-F238E27FC236}">
                <a16:creationId xmlns:a16="http://schemas.microsoft.com/office/drawing/2014/main" id="{CF2BD1F2-2DB1-4F4D-ADC9-60915B444270}"/>
              </a:ext>
            </a:extLst>
          </p:cNvPr>
          <p:cNvSpPr/>
          <p:nvPr/>
        </p:nvSpPr>
        <p:spPr>
          <a:xfrm>
            <a:off x="414160" y="5292064"/>
            <a:ext cx="1656000" cy="540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  <a:endParaRPr lang="da-DK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il: nedad 25">
            <a:extLst>
              <a:ext uri="{FF2B5EF4-FFF2-40B4-BE49-F238E27FC236}">
                <a16:creationId xmlns:a16="http://schemas.microsoft.com/office/drawing/2014/main" id="{9D581F0B-9302-43F1-BA5D-F28EB13F019E}"/>
              </a:ext>
            </a:extLst>
          </p:cNvPr>
          <p:cNvSpPr/>
          <p:nvPr/>
        </p:nvSpPr>
        <p:spPr>
          <a:xfrm>
            <a:off x="1026136" y="2543026"/>
            <a:ext cx="432048" cy="28803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Pil: nedad 26">
            <a:extLst>
              <a:ext uri="{FF2B5EF4-FFF2-40B4-BE49-F238E27FC236}">
                <a16:creationId xmlns:a16="http://schemas.microsoft.com/office/drawing/2014/main" id="{81661523-D733-4026-9171-541F16B36769}"/>
              </a:ext>
            </a:extLst>
          </p:cNvPr>
          <p:cNvSpPr/>
          <p:nvPr/>
        </p:nvSpPr>
        <p:spPr>
          <a:xfrm>
            <a:off x="1026136" y="3694368"/>
            <a:ext cx="432048" cy="28803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Pil: nedad 27">
            <a:extLst>
              <a:ext uri="{FF2B5EF4-FFF2-40B4-BE49-F238E27FC236}">
                <a16:creationId xmlns:a16="http://schemas.microsoft.com/office/drawing/2014/main" id="{360F57CC-E688-479D-AE8D-5C3306477442}"/>
              </a:ext>
            </a:extLst>
          </p:cNvPr>
          <p:cNvSpPr/>
          <p:nvPr/>
        </p:nvSpPr>
        <p:spPr>
          <a:xfrm>
            <a:off x="1026136" y="4837727"/>
            <a:ext cx="432048" cy="28803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Lyd 5">
            <a:hlinkClick r:id="" action="ppaction://media"/>
            <a:extLst>
              <a:ext uri="{FF2B5EF4-FFF2-40B4-BE49-F238E27FC236}">
                <a16:creationId xmlns:a16="http://schemas.microsoft.com/office/drawing/2014/main" id="{5A6071BF-D825-4B72-B5F5-A805CECDB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44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05"/>
    </mc:Choice>
    <mc:Fallback>
      <p:transition spd="slow" advTm="35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91B2731B-4414-4E30-8C38-740E57491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045" y="794023"/>
            <a:ext cx="3609975" cy="1266825"/>
          </a:xfrm>
          <a:prstGeom prst="rect">
            <a:avLst/>
          </a:prstGeom>
        </p:spPr>
      </p:pic>
      <p:sp>
        <p:nvSpPr>
          <p:cNvPr id="2" name="Undertitel 1"/>
          <p:cNvSpPr>
            <a:spLocks noGrp="1"/>
          </p:cNvSpPr>
          <p:nvPr>
            <p:ph type="subTitle" idx="4294967295"/>
          </p:nvPr>
        </p:nvSpPr>
        <p:spPr>
          <a:xfrm>
            <a:off x="395536" y="836712"/>
            <a:ext cx="8496944" cy="5616624"/>
          </a:xfrm>
        </p:spPr>
        <p:txBody>
          <a:bodyPr>
            <a:normAutofit/>
          </a:bodyPr>
          <a:lstStyle/>
          <a:p>
            <a:pPr marL="0" lv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da-DK" sz="1000" kern="0" dirty="0">
              <a:solidFill>
                <a:prstClr val="black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AutoNum type="arabicPeriod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da-DK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250 Years in the Service of Society</a:t>
            </a:r>
          </a:p>
          <a:p>
            <a:pPr marL="457200" lvl="0" indent="-457200">
              <a:spcBef>
                <a:spcPts val="598"/>
              </a:spcBef>
              <a:buClr>
                <a:srgbClr val="000000"/>
              </a:buClr>
              <a:buSzPct val="100000"/>
              <a:buAutoNum type="arabicPeriod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da-DK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Call for Land Professionals</a:t>
            </a:r>
          </a:p>
          <a:p>
            <a:pPr marL="457200" lvl="0" indent="-457200">
              <a:spcBef>
                <a:spcPts val="598"/>
              </a:spcBef>
              <a:buClr>
                <a:srgbClr val="000000"/>
              </a:buClr>
              <a:buSzPct val="100000"/>
              <a:buAutoNum type="arabicPeriod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da-DK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To Be a Profession</a:t>
            </a:r>
          </a:p>
          <a:p>
            <a:pPr marL="457200" lvl="0" indent="-457200">
              <a:spcBef>
                <a:spcPts val="598"/>
              </a:spcBef>
              <a:buClr>
                <a:srgbClr val="000000"/>
              </a:buClr>
              <a:buSzPct val="100000"/>
              <a:buAutoNum type="arabicPeriod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da-DK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Case Study – The Danish Surveying Profession</a:t>
            </a:r>
          </a:p>
          <a:p>
            <a:pPr marL="457200" lvl="0" indent="-457200">
              <a:spcBef>
                <a:spcPts val="598"/>
              </a:spcBef>
              <a:buClr>
                <a:srgbClr val="000000"/>
              </a:buClr>
              <a:buSzPct val="100000"/>
              <a:buAutoNum type="arabicPeriod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da-DK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Final Remarks</a:t>
            </a:r>
          </a:p>
          <a:p>
            <a:pPr marL="0" lv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da-DK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lvl="0" indent="0" algn="r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Prelude  </a:t>
            </a:r>
          </a:p>
          <a:p>
            <a:pPr marL="0" lvl="0" indent="0" algn="r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3200" i="1" kern="0" dirty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It calls for land professionals </a:t>
            </a:r>
          </a:p>
          <a:p>
            <a:pPr marL="0" lvl="0" indent="0" algn="r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3200" i="1" kern="0" dirty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to secure </a:t>
            </a:r>
          </a:p>
          <a:p>
            <a:pPr marL="0" lvl="0" indent="0" algn="r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3200" i="1" kern="0" dirty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land and property rights </a:t>
            </a:r>
          </a:p>
          <a:p>
            <a:pPr marL="0" lvl="0" indent="0" algn="r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3200" i="1" kern="0" dirty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for all</a:t>
            </a:r>
          </a:p>
          <a:p>
            <a:pPr marL="0" lv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3200" i="1" kern="0" dirty="0">
              <a:solidFill>
                <a:prstClr val="black"/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DDCBA0F-D2CB-4B01-AC3A-E4A3E21761DB}"/>
              </a:ext>
            </a:extLst>
          </p:cNvPr>
          <p:cNvSpPr txBox="1"/>
          <p:nvPr/>
        </p:nvSpPr>
        <p:spPr>
          <a:xfrm>
            <a:off x="395536" y="26064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CA08B06-6F37-42EF-B9F0-D7DA692BB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206500" y="4041104"/>
            <a:ext cx="429396" cy="324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25A9253-7FCE-4A51-9879-936B81D2B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37109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B3ED024-7CD1-4542-A91B-7DDEF0993224}"/>
              </a:ext>
            </a:extLst>
          </p:cNvPr>
          <p:cNvSpPr/>
          <p:nvPr/>
        </p:nvSpPr>
        <p:spPr>
          <a:xfrm>
            <a:off x="0" y="938869"/>
            <a:ext cx="911004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Multifunctional</a:t>
            </a:r>
          </a:p>
          <a:p>
            <a:pPr lvl="0" algn="ctr"/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Consolidation</a:t>
            </a:r>
          </a:p>
          <a:p>
            <a:pPr lvl="0" algn="ctr"/>
            <a:endParaRPr lang="en-US" sz="1000" kern="0" dirty="0">
              <a:solidFill>
                <a:prstClr val="white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000" kern="0" dirty="0">
                <a:solidFill>
                  <a:prstClr val="whit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An approach to a holistic and sustainable land use </a:t>
            </a:r>
          </a:p>
          <a:p>
            <a:pPr lvl="0" algn="ctr"/>
            <a:r>
              <a:rPr lang="en-US" sz="3000" kern="0" dirty="0">
                <a:solidFill>
                  <a:prstClr val="whit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 rural areas</a:t>
            </a:r>
            <a:endParaRPr lang="en-US" sz="4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BD593F7-B14B-4FDC-8F17-B8E5122719F8}"/>
              </a:ext>
            </a:extLst>
          </p:cNvPr>
          <p:cNvSpPr/>
          <p:nvPr/>
        </p:nvSpPr>
        <p:spPr>
          <a:xfrm>
            <a:off x="4555020" y="3861048"/>
            <a:ext cx="4588980" cy="504056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3000" dirty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C9B6C5CD-FF79-4617-B886-F15B6127B5F7}"/>
              </a:ext>
            </a:extLst>
          </p:cNvPr>
          <p:cNvSpPr/>
          <p:nvPr/>
        </p:nvSpPr>
        <p:spPr>
          <a:xfrm>
            <a:off x="4555020" y="4581128"/>
            <a:ext cx="4588980" cy="504056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3000" dirty="0"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CAAC5B1-29E8-4736-B30F-B1F490E74439}"/>
              </a:ext>
            </a:extLst>
          </p:cNvPr>
          <p:cNvSpPr/>
          <p:nvPr/>
        </p:nvSpPr>
        <p:spPr>
          <a:xfrm>
            <a:off x="4555020" y="5301208"/>
            <a:ext cx="4588980" cy="504056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3000" dirty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59457F1-1537-482B-A10D-7405ED40A362}"/>
              </a:ext>
            </a:extLst>
          </p:cNvPr>
          <p:cNvSpPr/>
          <p:nvPr/>
        </p:nvSpPr>
        <p:spPr>
          <a:xfrm>
            <a:off x="4555020" y="6024076"/>
            <a:ext cx="4588980" cy="504056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3000" dirty="0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4A1728D7-D499-49F5-94C9-B4D5ED85EE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225" y="3861048"/>
            <a:ext cx="3551999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4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59"/>
    </mc:Choice>
    <mc:Fallback>
      <p:transition spd="slow" advTm="16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69E2E0A6-219B-4313-B15C-DA0D78FC9B5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9133B1CE-5F96-4A9E-9F3A-025B7DE430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736" y="2852936"/>
            <a:ext cx="5724000" cy="5724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EC931179-D526-4D39-8097-E1D7686D4AD6}"/>
              </a:ext>
            </a:extLst>
          </p:cNvPr>
          <p:cNvSpPr/>
          <p:nvPr/>
        </p:nvSpPr>
        <p:spPr>
          <a:xfrm>
            <a:off x="4572000" y="3553415"/>
            <a:ext cx="4572000" cy="811689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4800" dirty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7001CE70-DEA4-45F2-991A-A747C4511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18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9"/>
    </mc:Choice>
    <mc:Fallback>
      <p:transition spd="slow" advTm="2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/>
          <p:cNvSpPr>
            <a:spLocks noGrp="1"/>
          </p:cNvSpPr>
          <p:nvPr>
            <p:ph type="subTitle" idx="4294967295"/>
          </p:nvPr>
        </p:nvSpPr>
        <p:spPr>
          <a:xfrm>
            <a:off x="323528" y="836712"/>
            <a:ext cx="8568952" cy="5616624"/>
          </a:xfrm>
        </p:spPr>
        <p:txBody>
          <a:bodyPr>
            <a:normAutofit/>
          </a:bodyPr>
          <a:lstStyle/>
          <a:p>
            <a:pPr marL="0" lv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da-DK" sz="1000" kern="0" dirty="0">
              <a:solidFill>
                <a:prstClr val="black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457200" lvl="0" indent="-457200">
              <a:spcBef>
                <a:spcPts val="598"/>
              </a:spcBef>
              <a:buClr>
                <a:srgbClr val="000000"/>
              </a:buClr>
              <a:buSzPct val="100000"/>
              <a:buAutoNum type="arabicPeriod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22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High intensive farming – 61% of the area of Denmark</a:t>
            </a:r>
          </a:p>
          <a:p>
            <a:pPr marL="0" lv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Large and fragmented farms – significant operating costs</a:t>
            </a:r>
          </a:p>
          <a:p>
            <a:pPr marL="0" lv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High carbon footprint – share of DK-CO2 emissions is 23% (2018)</a:t>
            </a:r>
          </a:p>
          <a:p>
            <a:pPr marL="0" lv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Leaching of nutrients to the aquatic environment</a:t>
            </a:r>
          </a:p>
          <a:p>
            <a:pPr marL="0" lv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Leaching of pesticides to groundwater</a:t>
            </a:r>
          </a:p>
          <a:p>
            <a:pPr marL="0" lv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Less biodiversity </a:t>
            </a:r>
            <a:endParaRPr lang="en-US" sz="1800" kern="0" dirty="0">
              <a:solidFill>
                <a:prstClr val="black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da-DK" sz="2200" kern="0" dirty="0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2.   </a:t>
            </a:r>
            <a:r>
              <a:rPr lang="da-DK" sz="2200" kern="0" dirty="0" err="1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Achievement</a:t>
            </a:r>
            <a:r>
              <a:rPr lang="da-DK" sz="2200" kern="0" dirty="0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of UN </a:t>
            </a:r>
            <a:r>
              <a:rPr lang="da-DK" sz="2200" kern="0" dirty="0" err="1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Sustainable</a:t>
            </a:r>
            <a:r>
              <a:rPr lang="da-DK" sz="2200" kern="0" dirty="0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Development </a:t>
            </a:r>
            <a:r>
              <a:rPr lang="da-DK" sz="2200" kern="0" dirty="0" err="1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Goals</a:t>
            </a:r>
            <a:endParaRPr lang="da-DK" sz="2200" kern="0" dirty="0">
              <a:solidFill>
                <a:prstClr val="black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da-DK" sz="1800" kern="0" dirty="0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</a:t>
            </a:r>
            <a:r>
              <a:rPr lang="da-DK" sz="1800" kern="0" dirty="0" err="1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Particular</a:t>
            </a:r>
            <a:r>
              <a:rPr lang="da-DK" sz="1800" kern="0" dirty="0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on </a:t>
            </a:r>
            <a:r>
              <a:rPr lang="da-DK" sz="1800" kern="0" dirty="0" err="1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climate</a:t>
            </a:r>
            <a:r>
              <a:rPr lang="da-DK" sz="1800" kern="0" dirty="0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and </a:t>
            </a:r>
            <a:r>
              <a:rPr lang="da-DK" sz="1800" kern="0" dirty="0" err="1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environmental</a:t>
            </a:r>
            <a:r>
              <a:rPr lang="da-DK" sz="1800" kern="0" dirty="0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da-DK" sz="1800" kern="0" dirty="0" err="1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impact</a:t>
            </a:r>
            <a:endParaRPr lang="da-DK" sz="1800" kern="0" dirty="0">
              <a:solidFill>
                <a:prstClr val="black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22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3.   Increased focus on other uses of rural areas</a:t>
            </a:r>
          </a:p>
          <a:p>
            <a:pPr marL="0" lv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Need for 140% of the total Danish area to fulfill all known plans and wishes 	  for land use</a:t>
            </a:r>
          </a:p>
          <a:p>
            <a:pPr marL="457200" lvl="0" indent="-457200">
              <a:spcBef>
                <a:spcPts val="598"/>
              </a:spcBef>
              <a:buClr>
                <a:srgbClr val="000000"/>
              </a:buClr>
              <a:buSzPct val="100000"/>
              <a:buAutoNum type="arabicPeriod" startAt="4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22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“Silo thinking” in open land management</a:t>
            </a:r>
            <a:endParaRPr lang="en-US" sz="18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da-DK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T</a:t>
            </a: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he open land is regulated by sector plans, restrictions and bindings</a:t>
            </a:r>
          </a:p>
          <a:p>
            <a:pPr marL="0" lv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da-DK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A </a:t>
            </a:r>
            <a:r>
              <a:rPr lang="da-DK" sz="1800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weak</a:t>
            </a:r>
            <a:r>
              <a:rPr lang="da-DK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tradition of </a:t>
            </a:r>
            <a:r>
              <a:rPr lang="da-DK" sz="1800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interdisciplinary</a:t>
            </a:r>
            <a:r>
              <a:rPr lang="da-DK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da-DK" sz="1800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planning</a:t>
            </a:r>
            <a:r>
              <a:rPr lang="da-DK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of open land</a:t>
            </a:r>
          </a:p>
          <a:p>
            <a:pPr marL="0" lv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1000" i="1" kern="0" dirty="0">
              <a:solidFill>
                <a:prstClr val="black"/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DD1DCB9-C9F7-4BD7-924C-D898D05A2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010" y="836712"/>
            <a:ext cx="1104470" cy="1080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C2D43790-3E1F-49E9-9C20-814E03A17D3C}"/>
              </a:ext>
            </a:extLst>
          </p:cNvPr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3000" dirty="0">
                <a:latin typeface="Arial" panose="020B0604020202020204" pitchFamily="34" charset="0"/>
                <a:cs typeface="Arial" panose="020B0604020202020204" pitchFamily="34" charset="0"/>
              </a:rPr>
              <a:t>   Challenges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23A0E64-385B-4DE9-AB7E-DE33D8D087B5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1F582F62-6A4B-4AFB-8855-4D8E3A59B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13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42"/>
    </mc:Choice>
    <mc:Fallback>
      <p:transition spd="slow" advTm="71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51FD1B1-A9A0-4A08-A34C-11BD4C8CF2D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000"/>
            <a:ext cx="9144000" cy="68400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9133B1CE-5F96-4A9E-9F3A-025B7DE430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736" y="2852936"/>
            <a:ext cx="5724000" cy="5724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C42D54ED-1006-43E9-B285-5DD2DA536FFC}"/>
              </a:ext>
            </a:extLst>
          </p:cNvPr>
          <p:cNvSpPr/>
          <p:nvPr/>
        </p:nvSpPr>
        <p:spPr>
          <a:xfrm>
            <a:off x="4572000" y="4273495"/>
            <a:ext cx="4572000" cy="811689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4800" dirty="0"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9333D984-433F-4FDB-937A-03682546A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63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0"/>
    </mc:Choice>
    <mc:Fallback>
      <p:transition spd="slow" advTm="2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A46108D-F17E-4A3F-A70D-9A9799E34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488" y="764704"/>
            <a:ext cx="720000" cy="720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F4EF0FE-DD53-42E2-9CEA-B5117DE29FA2}"/>
              </a:ext>
            </a:extLst>
          </p:cNvPr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3000" dirty="0">
                <a:latin typeface="Arial" panose="020B0604020202020204" pitchFamily="34" charset="0"/>
                <a:cs typeface="Arial" panose="020B0604020202020204" pitchFamily="34" charset="0"/>
              </a:rPr>
              <a:t>   Targets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01C414F-CD80-4F80-B667-CCEE56C90F82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Undertitel 1">
            <a:extLst>
              <a:ext uri="{FF2B5EF4-FFF2-40B4-BE49-F238E27FC236}">
                <a16:creationId xmlns:a16="http://schemas.microsoft.com/office/drawing/2014/main" id="{6712F121-CB36-4F13-B93B-C655A7D0F9D7}"/>
              </a:ext>
            </a:extLst>
          </p:cNvPr>
          <p:cNvSpPr txBox="1">
            <a:spLocks/>
          </p:cNvSpPr>
          <p:nvPr/>
        </p:nvSpPr>
        <p:spPr>
          <a:xfrm>
            <a:off x="323528" y="836712"/>
            <a:ext cx="8568952" cy="5616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da-DK" sz="1000" kern="0" dirty="0">
              <a:solidFill>
                <a:prstClr val="black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AutoNum type="arabicPeriod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22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Environment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Clean drinking water and good water quality</a:t>
            </a:r>
          </a:p>
          <a:p>
            <a:pPr marL="457200" indent="-45720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AutoNum type="arabicPeriod" startAt="2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22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Climate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Reduction of greenhouse gases and floods</a:t>
            </a:r>
          </a:p>
          <a:p>
            <a:pPr marL="457200" indent="-45720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AutoNum type="arabicPeriod" startAt="3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da-DK" sz="22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Nature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da-DK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</a:t>
            </a: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Variation in nature and improvement of biodiversity</a:t>
            </a:r>
            <a:endParaRPr lang="da-DK" sz="18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AutoNum type="arabicPeriod" startAt="4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22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Leisure / recreation</a:t>
            </a:r>
            <a:endParaRPr lang="en-US" sz="18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da-DK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</a:t>
            </a: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Facilities and access into the landscape</a:t>
            </a:r>
            <a:endParaRPr lang="da-DK" sz="18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2200" kern="0" dirty="0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5.   Economy</a:t>
            </a:r>
            <a:endParaRPr lang="en-US" sz="1800" kern="0" dirty="0">
              <a:solidFill>
                <a:prstClr val="black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da-DK" sz="1800" kern="0" dirty="0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</a:t>
            </a:r>
            <a:r>
              <a:rPr lang="en-US" sz="1800" kern="0" dirty="0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Profitable agriculture</a:t>
            </a:r>
            <a:endParaRPr lang="da-DK" sz="1800" kern="0" dirty="0">
              <a:solidFill>
                <a:prstClr val="black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457200" lvl="0" indent="-45720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AutoNum type="arabicPeriod" startAt="4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2200" kern="0" dirty="0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Rural development</a:t>
            </a:r>
            <a:endParaRPr lang="en-US" sz="1800" kern="0" dirty="0">
              <a:solidFill>
                <a:prstClr val="black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598"/>
              </a:spcBef>
              <a:buClr>
                <a:srgbClr val="000000"/>
              </a:buClr>
              <a:buSzPct val="10000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da-DK" sz="1800" kern="0" dirty="0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Place to live and </a:t>
            </a:r>
            <a:r>
              <a:rPr lang="da-DK" sz="1800" kern="0" dirty="0" err="1">
                <a:solidFill>
                  <a:prstClr val="black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stay</a:t>
            </a:r>
            <a:endParaRPr lang="da-DK" sz="1800" kern="0" dirty="0">
              <a:solidFill>
                <a:prstClr val="black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1000" i="1" kern="0" dirty="0">
              <a:solidFill>
                <a:prstClr val="black"/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EE94D99-E5AF-40C3-97DF-CB6F13868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093" y="1083285"/>
            <a:ext cx="548688" cy="46943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8F52753-2F0B-423C-A103-A055CA377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093" y="4934346"/>
            <a:ext cx="548688" cy="43895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0F4B9773-E507-48E1-AE19-E5C1DE069B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093" y="4107793"/>
            <a:ext cx="548688" cy="45724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42AE35FD-5437-41D6-A326-51406CC3DC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093" y="1922031"/>
            <a:ext cx="579170" cy="43895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531CB7D-6640-4799-98DD-D53E4B2A02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520" y="3388936"/>
            <a:ext cx="573074" cy="463336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89E3031E-2B90-48E5-AF8C-E015B03E6C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093" y="2646338"/>
            <a:ext cx="548688" cy="45724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17FDBE4B-78CB-4D50-AEEE-AE6AE11151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72200" y="3539627"/>
            <a:ext cx="540000" cy="540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68FD5973-2A6D-46E7-BA6A-4458282F98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2200" y="1257955"/>
            <a:ext cx="540000" cy="540000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3EE420A3-24ED-475A-ACF1-F5D59C5254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72200" y="4301827"/>
            <a:ext cx="540000" cy="540000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935F8F5B-E900-4C59-B99F-5FDF7275E8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9609" y="2781880"/>
            <a:ext cx="542591" cy="536494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3040F1E6-E62B-44EA-B9CD-6BE7F64E04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72200" y="2020155"/>
            <a:ext cx="540000" cy="540000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4E6C8AE0-E5A4-4FA6-82FB-EA6C8C6F4DB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69609" y="5062463"/>
            <a:ext cx="542591" cy="536494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04F8C7FD-7B63-4244-8710-C9F943FDDA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17563" y="5064901"/>
            <a:ext cx="540000" cy="540000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A71E4D36-BC52-4BB5-AA3F-5275149D87C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17563" y="4301827"/>
            <a:ext cx="540000" cy="540000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C6C9DFAB-8A26-4AFC-8A56-3D074E6D46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17563" y="1253099"/>
            <a:ext cx="540000" cy="540000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4FBBDC63-8354-4EB8-BB2C-69EE912E309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62926" y="1253099"/>
            <a:ext cx="540000" cy="540000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3AB69072-7E18-42EC-B000-00EEC936622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16267" y="2779216"/>
            <a:ext cx="542591" cy="536494"/>
          </a:xfrm>
          <a:prstGeom prst="rect">
            <a:avLst/>
          </a:prstGeom>
        </p:spPr>
      </p:pic>
      <p:pic>
        <p:nvPicPr>
          <p:cNvPr id="9" name="Lyd 8">
            <a:hlinkClick r:id="" action="ppaction://media"/>
            <a:extLst>
              <a:ext uri="{FF2B5EF4-FFF2-40B4-BE49-F238E27FC236}">
                <a16:creationId xmlns:a16="http://schemas.microsoft.com/office/drawing/2014/main" id="{0E4E3F4B-8EEF-42DD-8F17-BE8029887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7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82"/>
    </mc:Choice>
    <mc:Fallback>
      <p:transition spd="slow" advTm="41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3DD6FDFE-3543-4768-8A40-B70D85E24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18608A82-C294-4F63-9D2D-68FDA8D6EA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736" y="2852936"/>
            <a:ext cx="5724000" cy="5724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84ACC49-8CB2-4647-AD2D-1558C4401CDE}"/>
              </a:ext>
            </a:extLst>
          </p:cNvPr>
          <p:cNvSpPr/>
          <p:nvPr/>
        </p:nvSpPr>
        <p:spPr>
          <a:xfrm>
            <a:off x="4572000" y="4993575"/>
            <a:ext cx="4572000" cy="811689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4800" dirty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1D4645F1-4C10-4F2B-AF1A-7A7EC0A3F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8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1"/>
    </mc:Choice>
    <mc:Fallback>
      <p:transition spd="slow" advTm="2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3F90F842-23D5-4175-9A0C-383B72086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681" y="836712"/>
            <a:ext cx="702799" cy="720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C393EF61-E8C4-4F17-B757-D9DC0CFF8CB5}"/>
              </a:ext>
            </a:extLst>
          </p:cNvPr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3000" dirty="0">
                <a:latin typeface="Arial" panose="020B0604020202020204" pitchFamily="34" charset="0"/>
                <a:cs typeface="Arial" panose="020B0604020202020204" pitchFamily="34" charset="0"/>
              </a:rPr>
              <a:t>   Approach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62253EE-7C36-4B1B-BF62-984FA234C232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Undertitel 1">
            <a:extLst>
              <a:ext uri="{FF2B5EF4-FFF2-40B4-BE49-F238E27FC236}">
                <a16:creationId xmlns:a16="http://schemas.microsoft.com/office/drawing/2014/main" id="{5C669326-8A26-4ACA-96D1-999691F9ADBA}"/>
              </a:ext>
            </a:extLst>
          </p:cNvPr>
          <p:cNvSpPr txBox="1">
            <a:spLocks/>
          </p:cNvSpPr>
          <p:nvPr/>
        </p:nvSpPr>
        <p:spPr>
          <a:xfrm>
            <a:off x="323528" y="836712"/>
            <a:ext cx="8568952" cy="5616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da-DK" sz="1000" kern="0" dirty="0">
              <a:solidFill>
                <a:prstClr val="black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AutoNum type="arabicPeriod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22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The Collective Impact methodology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Bringing people together in a structured way, to achieve social change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en-US" sz="18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- Builds on five conditions</a:t>
            </a: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18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18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18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18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18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18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18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18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da-DK" sz="8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1000" i="1" kern="0" dirty="0">
              <a:solidFill>
                <a:prstClr val="black"/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  <a:p>
            <a:pPr marL="0" indent="0">
              <a:spcBef>
                <a:spcPts val="598"/>
              </a:spcBef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endParaRPr lang="en-US" sz="1000" i="1" kern="0" dirty="0">
              <a:solidFill>
                <a:prstClr val="black"/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B46264C-9AD6-47AB-930F-5C8BC2959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004" y="2287703"/>
            <a:ext cx="5400000" cy="3698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071E2B52-0197-4D6D-BFA3-7ACB9D047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53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76"/>
    </mc:Choice>
    <mc:Fallback>
      <p:transition spd="slow" advTm="37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græs, udendørs, felt, sti&#10;&#10;Automatisk genereret beskrivelse">
            <a:extLst>
              <a:ext uri="{FF2B5EF4-FFF2-40B4-BE49-F238E27FC236}">
                <a16:creationId xmlns:a16="http://schemas.microsoft.com/office/drawing/2014/main" id="{257CED64-2192-4C57-A480-C7333AA06A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0D677530-2BC1-4D05-85E9-32CF4103D8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736" y="2852936"/>
            <a:ext cx="5724000" cy="5724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6F639986-0BAA-4196-9115-AED3E5739B0F}"/>
              </a:ext>
            </a:extLst>
          </p:cNvPr>
          <p:cNvSpPr/>
          <p:nvPr/>
        </p:nvSpPr>
        <p:spPr>
          <a:xfrm>
            <a:off x="4572000" y="5713655"/>
            <a:ext cx="4572000" cy="81168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4800" dirty="0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D726B402-29D4-4ED4-B40B-21B82EE78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3"/>
    </mc:Choice>
    <mc:Fallback>
      <p:transition spd="slow" advTm="2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dL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DdL</Template>
  <TotalTime>8452</TotalTime>
  <Words>219</Words>
  <Application>Microsoft Office PowerPoint</Application>
  <PresentationFormat>Skærmshow (4:3)</PresentationFormat>
  <Paragraphs>135</Paragraphs>
  <Slides>12</Slides>
  <Notes>1</Notes>
  <HiddenSlides>0</HiddenSlides>
  <MMClips>12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Trebuchet MS</vt:lpstr>
      <vt:lpstr>Tw Cen MT Condensed</vt:lpstr>
      <vt:lpstr>DdL</vt:lpstr>
      <vt:lpstr>1_Kantoorthema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Kim Ingemann Christensen</dc:creator>
  <cp:lastModifiedBy>Torben Juulsager</cp:lastModifiedBy>
  <cp:revision>631</cp:revision>
  <cp:lastPrinted>2018-03-19T14:43:37Z</cp:lastPrinted>
  <dcterms:created xsi:type="dcterms:W3CDTF">2015-09-25T10:09:33Z</dcterms:created>
  <dcterms:modified xsi:type="dcterms:W3CDTF">2021-06-21T22:40:11Z</dcterms:modified>
</cp:coreProperties>
</file>